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</p:sldIdLst>
  <p:sldSz cx="12192000" cy="685800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0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it-IT" sz="44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4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subTitle"/>
          </p:nvPr>
        </p:nvSpPr>
        <p:spPr>
          <a:xfrm>
            <a:off x="7464600" y="442800"/>
            <a:ext cx="4172400" cy="587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80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600" b="1" strike="noStrike" spc="-1" dirty="0">
                <a:solidFill>
                  <a:srgbClr val="FFFFFF"/>
                </a:solidFill>
                <a:latin typeface="Calibri"/>
              </a:rPr>
              <a:t>LA MUSICA E LA SHOAH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600" b="1" strike="noStrike" spc="-1" dirty="0">
                <a:solidFill>
                  <a:srgbClr val="FFFFFF"/>
                </a:solidFill>
                <a:latin typeface="Calibri"/>
              </a:rPr>
              <a:t>     L’OLOCAUSTO ATTRAVERSO UN DISEGNO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1" strike="noStrike" spc="-1" dirty="0">
                <a:solidFill>
                  <a:srgbClr val="FFFFFF"/>
                </a:solidFill>
                <a:latin typeface="Calibri"/>
              </a:rPr>
              <a:t>Nei campi di concentramento nazisti gli artisti, con gli scarsi mezzi a loro disposizione, cercavano di lasciare una testimonianza storica dei tragici eventi che stavano sconvolgendo la loro vita.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1" strike="noStrike" spc="-1" dirty="0">
                <a:solidFill>
                  <a:srgbClr val="FFFFFF"/>
                </a:solidFill>
                <a:latin typeface="Calibri"/>
              </a:rPr>
              <a:t>Questo fu l’obiettivo del pittore Mieczyslaw Koscielniak (1912/1993), che ad Auschwitz – Birkenau fu incaricato di realizzare dei manifesti e dei ritratti degli ufficiali.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1" strike="noStrike" spc="-1" dirty="0">
                <a:solidFill>
                  <a:srgbClr val="FFFFFF"/>
                </a:solidFill>
                <a:latin typeface="Calibri"/>
              </a:rPr>
              <a:t>Grazie ai materiali che gli vennero forniti documentò molti aspetti della vita nel campo, tra cui la presenza di gruppi musicali.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1" strike="noStrike" spc="-1" dirty="0">
                <a:solidFill>
                  <a:srgbClr val="FFFFFF"/>
                </a:solidFill>
                <a:latin typeface="Calibri"/>
              </a:rPr>
              <a:t>Nei lager venivano infatti allestite piccole orchestre utilizzando detenuti musicisti, con lo scopo di eseguire brani per intrattenere i nazisti durante momenti privati o cerimonie ufficiali.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it-IT" sz="1800" b="1" strike="noStrike" spc="-1" dirty="0">
                <a:solidFill>
                  <a:srgbClr val="FFFFFF"/>
                </a:solidFill>
                <a:latin typeface="Calibri"/>
              </a:rPr>
              <a:t>Sullo sfondo del disegno si può osservare la sagoma del direttore d’orchestra.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77" name="Freeform: Shape 61"/>
          <p:cNvSpPr/>
          <p:nvPr/>
        </p:nvSpPr>
        <p:spPr>
          <a:xfrm flipH="1" flipV="1">
            <a:off x="-720" y="0"/>
            <a:ext cx="7187400" cy="6857280"/>
          </a:xfrm>
          <a:custGeom>
            <a:avLst/>
            <a:gdLst/>
            <a:ahLst/>
            <a:cxnLst/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8" name="Immagine 51"/>
          <p:cNvSpPr/>
          <p:nvPr/>
        </p:nvSpPr>
        <p:spPr>
          <a:xfrm>
            <a:off x="0" y="0"/>
            <a:ext cx="7027920" cy="685728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AutoShape 2"/>
          <p:cNvSpPr/>
          <p:nvPr/>
        </p:nvSpPr>
        <p:spPr>
          <a:xfrm>
            <a:off x="5943600" y="3276720"/>
            <a:ext cx="670680" cy="670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AutoShape 4"/>
          <p:cNvSpPr/>
          <p:nvPr/>
        </p:nvSpPr>
        <p:spPr>
          <a:xfrm>
            <a:off x="5943600" y="32767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1" name="AutoShape 6"/>
          <p:cNvSpPr/>
          <p:nvPr/>
        </p:nvSpPr>
        <p:spPr>
          <a:xfrm>
            <a:off x="6095880" y="342900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2" name="AutoShape 10"/>
          <p:cNvSpPr/>
          <p:nvPr/>
        </p:nvSpPr>
        <p:spPr>
          <a:xfrm>
            <a:off x="6248520" y="358128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3" name="AutoShape 12"/>
          <p:cNvSpPr/>
          <p:nvPr/>
        </p:nvSpPr>
        <p:spPr>
          <a:xfrm>
            <a:off x="6400800" y="3733920"/>
            <a:ext cx="1985400" cy="198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4" name="AutoShape 14"/>
          <p:cNvSpPr/>
          <p:nvPr/>
        </p:nvSpPr>
        <p:spPr>
          <a:xfrm>
            <a:off x="6400800" y="3733920"/>
            <a:ext cx="304200" cy="304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19-GamGam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4" name="19-GamGam (2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09480" y="572004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85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9"/>
          <p:cNvSpPr/>
          <p:nvPr/>
        </p:nvSpPr>
        <p:spPr>
          <a:xfrm>
            <a:off x="0" y="0"/>
            <a:ext cx="12188160" cy="6857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8" name="Rectangle 11"/>
          <p:cNvSpPr/>
          <p:nvPr/>
        </p:nvSpPr>
        <p:spPr>
          <a:xfrm>
            <a:off x="12190320" y="0"/>
            <a:ext cx="230922" cy="6625440"/>
          </a:xfrm>
          <a:prstGeom prst="rect">
            <a:avLst/>
          </a:prstGeom>
          <a:gradFill rotWithShape="0">
            <a:gsLst>
              <a:gs pos="5200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9" name="CasellaDiTesto 3"/>
          <p:cNvSpPr/>
          <p:nvPr/>
        </p:nvSpPr>
        <p:spPr>
          <a:xfrm>
            <a:off x="8362080" y="437400"/>
            <a:ext cx="3458160" cy="6188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rmAutofit/>
          </a:bodyPr>
          <a:lstStyle/>
          <a:p>
            <a:pPr marL="216000"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musica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doveva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accompagnare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chiamata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mattino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detenuti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loro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conta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punizioni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selezione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prigionieri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inviare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allo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sterminio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; 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orchestre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scandivano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loro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passo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quando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andavano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lavorare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il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loro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ritorno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serale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 </a:t>
            </a:r>
            <a:endParaRPr lang="it-IT" sz="2000" b="0" strike="noStrike" spc="-1" dirty="0">
              <a:latin typeface="Arial"/>
            </a:endParaRPr>
          </a:p>
          <a:p>
            <a:pPr marL="216000"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In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questo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disegno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può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osservare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l’orchestrina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che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suona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mentre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alcuni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prigionieri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rientrano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al lager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portando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braccia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corpi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dei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compagni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morti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it-IT" sz="2000" b="0" strike="noStrike" spc="-1" dirty="0">
              <a:latin typeface="Arial"/>
            </a:endParaRPr>
          </a:p>
          <a:p>
            <a:pPr marL="216000" indent="-228600">
              <a:lnSpc>
                <a:spcPct val="90000"/>
              </a:lnSpc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L’uso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del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colore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nero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dà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maggiore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forza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espressiva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alle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Calibri"/>
                <a:ea typeface="DejaVu Sans"/>
              </a:rPr>
              <a:t>immagini</a:t>
            </a:r>
            <a:r>
              <a:rPr lang="en-US" sz="20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it-IT" sz="2000" b="0" strike="noStrike" spc="-1" dirty="0">
              <a:latin typeface="Arial"/>
            </a:endParaRPr>
          </a:p>
          <a:p>
            <a:pPr>
              <a:lnSpc>
                <a:spcPct val="90000"/>
              </a:lnSpc>
              <a:spcAft>
                <a:spcPts val="601"/>
              </a:spcAft>
            </a:pPr>
            <a:endParaRPr lang="it-IT" sz="2000" b="0" strike="noStrike" spc="-1" dirty="0">
              <a:latin typeface="Arial"/>
            </a:endParaRPr>
          </a:p>
        </p:txBody>
      </p:sp>
      <p:pic>
        <p:nvPicPr>
          <p:cNvPr id="6" name="Immagine 4" descr="Immagine che contiene testo, esterni&#10;&#10;Descrizione generata automaticamente"/>
          <p:cNvPicPr/>
          <p:nvPr/>
        </p:nvPicPr>
        <p:blipFill>
          <a:blip r:embed="rId2"/>
          <a:srcRect t="9927" b="1415"/>
          <a:stretch/>
        </p:blipFill>
        <p:spPr>
          <a:xfrm>
            <a:off x="233082" y="437400"/>
            <a:ext cx="8059271" cy="61880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211</Words>
  <Application>Microsoft Office PowerPoint</Application>
  <PresentationFormat>Widescreen</PresentationFormat>
  <Paragraphs>10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Calibri</vt:lpstr>
      <vt:lpstr>DejaVu Sans</vt:lpstr>
      <vt:lpstr>Symbol</vt:lpstr>
      <vt:lpstr>Wingdings</vt:lpstr>
      <vt:lpstr>Office Theme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subject/>
  <dc:creator>Salvatore Zuccarello</dc:creator>
  <dc:description/>
  <cp:lastModifiedBy>Salvatore</cp:lastModifiedBy>
  <cp:revision>9</cp:revision>
  <dcterms:created xsi:type="dcterms:W3CDTF">2022-01-21T23:24:19Z</dcterms:created>
  <dcterms:modified xsi:type="dcterms:W3CDTF">2024-01-26T17:35:18Z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i4>2</vt:i4>
  </property>
</Properties>
</file>